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1" r:id="rId2"/>
    <p:sldId id="439" r:id="rId3"/>
    <p:sldId id="339" r:id="rId4"/>
    <p:sldId id="434" r:id="rId5"/>
    <p:sldId id="440" r:id="rId6"/>
    <p:sldId id="441" r:id="rId7"/>
    <p:sldId id="442" r:id="rId8"/>
    <p:sldId id="443" r:id="rId9"/>
    <p:sldId id="444" r:id="rId10"/>
    <p:sldId id="46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4" r:id="rId20"/>
    <p:sldId id="455" r:id="rId21"/>
    <p:sldId id="453" r:id="rId22"/>
    <p:sldId id="457" r:id="rId23"/>
    <p:sldId id="458" r:id="rId24"/>
    <p:sldId id="459" r:id="rId25"/>
    <p:sldId id="460" r:id="rId26"/>
    <p:sldId id="462" r:id="rId27"/>
    <p:sldId id="463" r:id="rId28"/>
    <p:sldId id="456" r:id="rId29"/>
    <p:sldId id="461" r:id="rId30"/>
    <p:sldId id="369" r:id="rId31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азимиренко Олексій Володимиро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7E0"/>
    <a:srgbClr val="D5DBE3"/>
    <a:srgbClr val="AAC1DA"/>
    <a:srgbClr val="9CBCDC"/>
    <a:srgbClr val="ACC4DC"/>
    <a:srgbClr val="97B3CD"/>
    <a:srgbClr val="C2CCD8"/>
    <a:srgbClr val="AF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8021" autoAdjust="0"/>
  </p:normalViewPr>
  <p:slideViewPr>
    <p:cSldViewPr snapToGrid="0">
      <p:cViewPr varScale="1">
        <p:scale>
          <a:sx n="75" d="100"/>
          <a:sy n="75" d="100"/>
        </p:scale>
        <p:origin x="835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0131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ACC072-4C1F-42D9-B18F-E751D50959AA}" type="datetimeFigureOut">
              <a:rPr lang="ru-RU"/>
              <a:pPr>
                <a:defRPr/>
              </a:pPr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0131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998BB3-D2F2-4162-B585-F5C56E89A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7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1032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8574" y="0"/>
            <a:ext cx="2931031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33BB59-D37A-4051-A012-2F43D6FDD5AD}" type="datetimeFigureOut">
              <a:rPr lang="uk-UA"/>
              <a:pPr>
                <a:defRPr/>
              </a:pPr>
              <a:t>15.04.2025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4600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8" tIns="45799" rIns="91598" bIns="45799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2" y="4783811"/>
            <a:ext cx="5408619" cy="3917463"/>
          </a:xfrm>
          <a:prstGeom prst="rect">
            <a:avLst/>
          </a:prstGeom>
        </p:spPr>
        <p:txBody>
          <a:bodyPr vert="horz" lIns="91598" tIns="45799" rIns="91598" bIns="4579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183"/>
            <a:ext cx="2931032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8574" y="9443183"/>
            <a:ext cx="2931031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B06335-2488-4311-A2C2-D5481FB173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548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E713B-202B-E6B6-621D-47C68D97B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D538AF8-198D-8E5B-CF40-150868F81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4D4E3A6-054B-427C-1301-46D55CE3D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59053D-A073-02DB-4BEA-1974DC1D4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506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988E6-AF97-2417-7930-C4A89A3B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CDA0FB6-66FA-2F10-7F76-ABB293205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E3D8916-F618-4CDD-1ECE-1F87BB3AE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42ADAC-7C19-C72D-C535-0CE098533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8414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CD55C-E7E5-AC11-A862-CF8A6B6E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329F9F-8374-EDAE-4F44-AB9C6A688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4B00BC9-0D85-E001-1688-E9FE0C25B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E18CC-C9B6-5DBE-8648-496A18968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625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04DB3-54B4-5C85-DD11-B9D9908A7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F16F66-19BB-03B7-2696-836CDCBD6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4E17C5B-57E3-86B4-EC35-6EB376B21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AD7C30-6A07-D789-53EC-8526DC734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2556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5341-D9F8-CBDE-9A40-88B26CFB4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F854918-025B-9A79-5172-C9A42FA66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8282134-F724-49DD-3646-83E8E50A2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11AEFC-EA84-B47D-AE1E-128344097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879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55065-B120-914D-60F0-94B17812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9006C9F-9178-DABA-3DFD-818928305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2F3C1F-0D3D-5CDD-47D0-93E774C11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DFAD5F-F46C-BC5A-98A1-381C8EADC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9764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57F61-638B-4033-F1E2-2C71C5216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60CA821-521C-FE2D-BFBA-1A24A67AE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E2EC2DC-3DDA-4DEB-65B6-65E1EFBB4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EB2A66-5AEC-7243-959F-9DFA6457B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7415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331DC-4214-2974-09EB-E8B9721F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F36CFC-B1C6-B678-39C7-76D2B1E29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E181C87-95F9-6252-11B7-DAE0D9E15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E59BEA-27D5-E6E0-ACE5-57950B598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1598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35803-7E7A-A237-97FC-E42A2B3DA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706B31-659B-8197-8C1D-8FE2AF263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7700D1-71E8-5A1B-95A7-5A1D99EE7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64CFCD-0CF4-D7E7-88ED-0293FE40E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48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64E9-F7E8-1F35-CEB9-4F7507D0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0118294-271E-D44B-214E-75BF91286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2DBA2E-07C6-DCA1-2DCD-0224AAE3D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CC6C77-F9B7-6EE9-40B8-16B722BEC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06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130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041BA-0CAF-4E2A-77A2-984145C2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64C34FD-DA3E-CDD3-155E-331271018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80D813-9936-2496-4C1F-736D5EB30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1949F4-9D5F-BC44-0910-19D68B5CB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66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15D65-178F-5D93-01CB-DF69048A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47F4261-00E9-3486-A68A-831EFF7F3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B95720-E02B-DEBD-D728-01308C508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5A9E1F-D621-9790-4A55-530AADDE2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9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BB06C-3553-6376-8045-4B40CBBE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C5DF6B-630D-77DD-21C6-3480516BE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CC32F5-DD59-5D7F-A698-3CBA6F0D8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3BB16A-F278-B1AF-A842-866A32B20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2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5CED9-51EE-B4DB-C75E-237FC7D9B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BB56459-EB03-1874-37CE-7CB806B54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0FDDFE9-898F-A81B-A800-2FA4C7003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4ECE42-6172-0F05-0D80-C51DA0E14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9099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A5C68-D361-852A-6774-F836B712E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CA6AF55-730B-AD8D-FB1E-CD16B7EA1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2F12B0B-F954-EF54-2FF5-526E5B491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78FB5C-7660-EF6A-7159-FBE7CE30E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6562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7FD56-FF6A-61C6-52BD-C7B809EA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003C80F-9A2A-173B-422D-1098772C3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CCD30C5-2D03-DFBD-B425-BAC8EE4A2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484613-AF2E-CB05-1360-2CD7067E2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182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D9E29-B638-CC6E-4BFD-979B49468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F46E017-70F6-1085-D962-D6FF90C68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855AF45-9EBE-8AFF-D53B-ECD074528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934545-B402-75DA-4D44-EB9F06F2A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06335-2488-4311-A2C2-D5481FB1735C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491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11" name="TextBox 13"/>
          <p:cNvSpPr txBox="1"/>
          <p:nvPr userDrawn="1"/>
        </p:nvSpPr>
        <p:spPr>
          <a:xfrm>
            <a:off x="314325" y="4924425"/>
            <a:ext cx="15716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>
                <a:latin typeface="+mn-lt"/>
              </a:rPr>
              <a:t>Контакти: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12FEB0C-E8FA-44DB-9B2F-4C74F771172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B5A1AC-34E8-4F2D-AD50-48BB8D9C644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6"/>
          <p:cNvCxnSpPr/>
          <p:nvPr userDrawn="1"/>
        </p:nvCxnSpPr>
        <p:spPr>
          <a:xfrm flipV="1">
            <a:off x="417513" y="1006475"/>
            <a:ext cx="6024562" cy="15875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Образец текста</a:t>
            </a:r>
          </a:p>
          <a:p>
            <a:pPr lvl="1"/>
            <a:r>
              <a:rPr lang="en-US" dirty="0"/>
              <a:t>Второй уровень</a:t>
            </a:r>
          </a:p>
          <a:p>
            <a:pPr lvl="2"/>
            <a:r>
              <a:rPr lang="en-US" dirty="0"/>
              <a:t>Третий уровень</a:t>
            </a:r>
          </a:p>
          <a:p>
            <a:pPr lvl="3"/>
            <a:r>
              <a:rPr lang="en-US" dirty="0"/>
              <a:t>Четвертый уровень</a:t>
            </a:r>
          </a:p>
          <a:p>
            <a:pPr lvl="4"/>
            <a:r>
              <a:rPr lang="en-US" dirty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" y="285750"/>
            <a:ext cx="346551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Объект 14"/>
          <p:cNvSpPr txBox="1">
            <a:spLocks/>
          </p:cNvSpPr>
          <p:nvPr/>
        </p:nvSpPr>
        <p:spPr bwMode="auto">
          <a:xfrm>
            <a:off x="314325" y="285750"/>
            <a:ext cx="3465511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dirty="0"/>
          </a:p>
        </p:txBody>
      </p:sp>
      <p:sp>
        <p:nvSpPr>
          <p:cNvPr id="10244" name="Заголовок 13"/>
          <p:cNvSpPr txBox="1">
            <a:spLocks/>
          </p:cNvSpPr>
          <p:nvPr/>
        </p:nvSpPr>
        <p:spPr bwMode="auto">
          <a:xfrm>
            <a:off x="314324" y="2049516"/>
            <a:ext cx="9772211" cy="440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uk-UA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«НАВЧАЛЬНИЙ РІК 2025/2026: ОСОБЛИВОСТІ ОРГАНІЗАЦІЇ ОСВІТНЬОГО ПРОЦЕСУ»</a:t>
            </a:r>
          </a:p>
          <a:p>
            <a:pPr algn="ctr">
              <a:lnSpc>
                <a:spcPct val="110000"/>
              </a:lnSpc>
            </a:pPr>
            <a:endParaRPr lang="uk-UA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r">
              <a:lnSpc>
                <a:spcPct val="110000"/>
              </a:lnSpc>
            </a:pPr>
            <a:r>
              <a:rPr lang="uk-U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спікер: начальник навчально-методичного відділу                             Юлія ЗАБОЛОТНА</a:t>
            </a:r>
            <a:br>
              <a:rPr lang="uk-U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uk-UA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0E58-3552-5BE3-68B4-3FFCB0B3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6A7F0-2543-B55C-CE58-E8620946D930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Обов’язкові навчальні дисципліни БЗВП та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для бакалаврів заочної форми здобуття вищої освіти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D14827-0F1E-3B60-BE39-E0FBE3B3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693" y="1035558"/>
            <a:ext cx="8332077" cy="421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9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9ADB3-35C4-3912-4F29-9DE66CCD0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25DBCB-5DDB-4308-EAE5-2CCD22F443E2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Внесення дисципліни БЗВП в навчальний план за денною формою здобуття вищої освіти в ІАС «Деканат»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9A14F8-4375-4D78-4E21-05D8717EBF81}"/>
              </a:ext>
            </a:extLst>
          </p:cNvPr>
          <p:cNvSpPr/>
          <p:nvPr/>
        </p:nvSpPr>
        <p:spPr>
          <a:xfrm>
            <a:off x="8676168" y="2254103"/>
            <a:ext cx="3434552" cy="229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У навчальному плані обсяг дисципліни «Фізична культура і спорт має становити 3 кредити ЄКТС, дисципліна викладається тільки на першому курсі навчання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B5665-2C10-3DEB-7455-38362FC8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65" t="11231" r="30962" b="2548"/>
          <a:stretch/>
        </p:blipFill>
        <p:spPr>
          <a:xfrm>
            <a:off x="0" y="770147"/>
            <a:ext cx="8559209" cy="5913066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D4C41EF8-1C64-E35A-8F62-0C3381B9633C}"/>
              </a:ext>
            </a:extLst>
          </p:cNvPr>
          <p:cNvSpPr/>
          <p:nvPr/>
        </p:nvSpPr>
        <p:spPr>
          <a:xfrm>
            <a:off x="4019106" y="3189766"/>
            <a:ext cx="584792" cy="239233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24C3097-C477-226B-DB4A-016287D0DD02}"/>
              </a:ext>
            </a:extLst>
          </p:cNvPr>
          <p:cNvCxnSpPr/>
          <p:nvPr/>
        </p:nvCxnSpPr>
        <p:spPr>
          <a:xfrm flipH="1" flipV="1">
            <a:off x="4603898" y="3312160"/>
            <a:ext cx="4072270" cy="53848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80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0EEF8-F165-8626-20C9-1F4907C1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993326-E191-AA86-A096-492E92B8D805}"/>
              </a:ext>
            </a:extLst>
          </p:cNvPr>
          <p:cNvSpPr/>
          <p:nvPr/>
        </p:nvSpPr>
        <p:spPr>
          <a:xfrm>
            <a:off x="8575512" y="484608"/>
            <a:ext cx="3503073" cy="3239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Додаємо дисципліну «Базова загальновійськова підготовка (теоретична підготовка)» на другому курсі навчання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uk-UA" i="1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Обираємо відповідну кафедру та зазначаємо позначку «Дисципліна для тих, які вивчають БЗВП»</a:t>
            </a:r>
            <a:endParaRPr lang="uk-UA" i="1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002769-03DE-06BE-B14D-928BC8E0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750" b="13185"/>
          <a:stretch/>
        </p:blipFill>
        <p:spPr>
          <a:xfrm>
            <a:off x="-74428" y="0"/>
            <a:ext cx="8564880" cy="595376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2D73EBC-0350-916E-81E4-60DBD60FCA9E}"/>
              </a:ext>
            </a:extLst>
          </p:cNvPr>
          <p:cNvSpPr/>
          <p:nvPr/>
        </p:nvSpPr>
        <p:spPr>
          <a:xfrm>
            <a:off x="3955312" y="4433777"/>
            <a:ext cx="446567" cy="467832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8ADAF40-FB34-BB8F-9857-5A29948DC56A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336481" y="3068320"/>
            <a:ext cx="4319839" cy="14339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7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BA312-C5F0-A102-4178-F9515EB46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06179B-204A-AD5E-C0F8-474C4E30DF59}"/>
              </a:ext>
            </a:extLst>
          </p:cNvPr>
          <p:cNvSpPr/>
          <p:nvPr/>
        </p:nvSpPr>
        <p:spPr>
          <a:xfrm>
            <a:off x="8280872" y="371890"/>
            <a:ext cx="3503073" cy="48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Дисципліна «Базова загальновійськова підготовка (теоретична підготовка)» викладається кафедрою фізичного виховання та спорту та кафедрою військової підготовки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uk-UA" i="1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Вказуємо для дисципліни «Базова загальновійськова підготовка (теоретична підготовка)» аудиторні години та підсумковий контроль</a:t>
            </a:r>
            <a:endParaRPr lang="uk-UA" i="1" noProof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FE996F-FC9D-9683-FB0F-CA4855B7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166" b="13333"/>
          <a:stretch/>
        </p:blipFill>
        <p:spPr>
          <a:xfrm>
            <a:off x="0" y="0"/>
            <a:ext cx="802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92336-FBE8-1C90-2CCC-31803F50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D5C4BB-523C-FC6B-B157-2F702A238EF7}"/>
              </a:ext>
            </a:extLst>
          </p:cNvPr>
          <p:cNvSpPr/>
          <p:nvPr/>
        </p:nvSpPr>
        <p:spPr>
          <a:xfrm>
            <a:off x="8443432" y="839250"/>
            <a:ext cx="3503073" cy="229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У разі, якщо </a:t>
            </a:r>
            <a:r>
              <a:rPr lang="uk-UA" i="1" noProof="0" dirty="0"/>
              <a:t>дисципліна «Базова загальновійськова підготовка (теоретична підготовка)» додана до навчального плану правильно, то  з’явиться відповідна позначка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24980E-E0DF-4CAA-FC38-FC36E4B0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500" b="13926"/>
          <a:stretch/>
        </p:blipFill>
        <p:spPr>
          <a:xfrm>
            <a:off x="0" y="0"/>
            <a:ext cx="8107680" cy="590296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C5F497A-94AC-08FB-859F-98445228962C}"/>
              </a:ext>
            </a:extLst>
          </p:cNvPr>
          <p:cNvSpPr/>
          <p:nvPr/>
        </p:nvSpPr>
        <p:spPr>
          <a:xfrm>
            <a:off x="6238240" y="2946405"/>
            <a:ext cx="772160" cy="37592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79543FC-09DB-77F4-BEB1-F4C857112522}"/>
              </a:ext>
            </a:extLst>
          </p:cNvPr>
          <p:cNvCxnSpPr>
            <a:endCxn id="6" idx="7"/>
          </p:cNvCxnSpPr>
          <p:nvPr/>
        </p:nvCxnSpPr>
        <p:spPr>
          <a:xfrm flipH="1">
            <a:off x="6897320" y="2164080"/>
            <a:ext cx="1546112" cy="8373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80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8B96-24B0-E17A-BD35-C6AA30989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E3A65-1F93-14E9-214F-5FC4F5CF7CEB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Внесення дисципліни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 в навчальний план за денною формою здобуття вищої освіти в ІАС «Деканат»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468532-F5B8-29FF-D4AF-C03F7EC7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500" b="12889"/>
          <a:stretch/>
        </p:blipFill>
        <p:spPr>
          <a:xfrm>
            <a:off x="0" y="770147"/>
            <a:ext cx="8107680" cy="597408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A5A0A3-B935-5962-186B-EC7F5B7C3E72}"/>
              </a:ext>
            </a:extLst>
          </p:cNvPr>
          <p:cNvSpPr/>
          <p:nvPr/>
        </p:nvSpPr>
        <p:spPr>
          <a:xfrm>
            <a:off x="8382472" y="1330299"/>
            <a:ext cx="3503073" cy="29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Додаємо дисципліну «</a:t>
            </a:r>
            <a:r>
              <a:rPr lang="uk-UA" i="1" noProof="0" dirty="0" err="1"/>
              <a:t>Домедична</a:t>
            </a:r>
            <a:r>
              <a:rPr lang="uk-UA" i="1" noProof="0" dirty="0"/>
              <a:t> допомога» на другому курсі навчання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uk-UA" i="1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Обираємо відповідну кафедру та зазначаємо позначку «Дисципліна для тих, що не  вивчають БЗВП»</a:t>
            </a:r>
            <a:endParaRPr lang="uk-UA" i="1" noProof="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61303AA-3F36-C717-5D82-5FBF01A30A2C}"/>
              </a:ext>
            </a:extLst>
          </p:cNvPr>
          <p:cNvSpPr/>
          <p:nvPr/>
        </p:nvSpPr>
        <p:spPr>
          <a:xfrm>
            <a:off x="4145280" y="5461000"/>
            <a:ext cx="386080" cy="33528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32CAFE6-29B4-6F70-165B-70F49E007F39}"/>
              </a:ext>
            </a:extLst>
          </p:cNvPr>
          <p:cNvCxnSpPr/>
          <p:nvPr/>
        </p:nvCxnSpPr>
        <p:spPr>
          <a:xfrm flipH="1">
            <a:off x="4531360" y="3601720"/>
            <a:ext cx="3851112" cy="20269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5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4AA61-2FCA-7B78-E5E4-7FE4B428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CC13C-D552-7373-62BF-DBF9ED393DBE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Внесення дисципліни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 в навчальний план за денною формою здобуття вищої освіти в ІАС «Деканат»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ABB2B1-0E19-B065-031A-D359E0AF1459}"/>
              </a:ext>
            </a:extLst>
          </p:cNvPr>
          <p:cNvSpPr/>
          <p:nvPr/>
        </p:nvSpPr>
        <p:spPr>
          <a:xfrm>
            <a:off x="8382472" y="981490"/>
            <a:ext cx="3503073" cy="276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Дисципліна «</a:t>
            </a:r>
            <a:r>
              <a:rPr lang="uk-UA" i="1" noProof="0" dirty="0" err="1"/>
              <a:t>Домедична</a:t>
            </a:r>
            <a:r>
              <a:rPr lang="uk-UA" i="1" noProof="0" dirty="0"/>
              <a:t> допомога» викладається кафедрою фізичного виховання та спорту</a:t>
            </a:r>
            <a:endParaRPr lang="uk-UA" i="1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Вказуємо для дисципліни «</a:t>
            </a:r>
            <a:r>
              <a:rPr lang="uk-UA" i="1" dirty="0" err="1"/>
              <a:t>Домедична</a:t>
            </a:r>
            <a:r>
              <a:rPr lang="uk-UA" i="1" dirty="0"/>
              <a:t> допомога» аудиторні години та підсумковий контроль</a:t>
            </a:r>
            <a:endParaRPr lang="uk-UA" i="1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71BAB-AE21-25A0-087A-37595D6DCF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500" b="13481"/>
          <a:stretch/>
        </p:blipFill>
        <p:spPr>
          <a:xfrm>
            <a:off x="0" y="0"/>
            <a:ext cx="810768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9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E6B6B-970C-9FBE-A945-5F1AF0BFB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B976BC-C18C-69D6-AE2F-F431C63A28C6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Внесення дисципліни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 в навчальний план за денною формою здобуття вищої освіти в ІАС «Деканат»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ED525A-CD7B-7633-F855-DC3326699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583" b="13778"/>
          <a:stretch/>
        </p:blipFill>
        <p:spPr>
          <a:xfrm>
            <a:off x="142240" y="770147"/>
            <a:ext cx="8097520" cy="59131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1DF829-7F58-7446-3DDD-3E26D106AFBD}"/>
              </a:ext>
            </a:extLst>
          </p:cNvPr>
          <p:cNvSpPr/>
          <p:nvPr/>
        </p:nvSpPr>
        <p:spPr>
          <a:xfrm>
            <a:off x="8433272" y="2017810"/>
            <a:ext cx="3503073" cy="165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У разі, якщо </a:t>
            </a:r>
            <a:r>
              <a:rPr lang="uk-UA" i="1" noProof="0" dirty="0"/>
              <a:t>дисципліна «</a:t>
            </a:r>
            <a:r>
              <a:rPr lang="uk-UA" i="1" noProof="0" dirty="0" err="1"/>
              <a:t>Домедична</a:t>
            </a:r>
            <a:r>
              <a:rPr lang="uk-UA" i="1" noProof="0" dirty="0"/>
              <a:t> допомога» додана до навчального плану правильно, то  з’явиться відповідна позначка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407EEE4-A063-82D8-AA99-D77FB73217A3}"/>
              </a:ext>
            </a:extLst>
          </p:cNvPr>
          <p:cNvSpPr/>
          <p:nvPr/>
        </p:nvSpPr>
        <p:spPr>
          <a:xfrm>
            <a:off x="6822676" y="4018280"/>
            <a:ext cx="644924" cy="2286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8C07792-9570-4980-6B72-5A84422EEEC9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7373153" y="3125972"/>
            <a:ext cx="1060119" cy="9257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3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9263C-1659-FD3B-3214-EA05C4784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3DB7B9-95C5-435F-F367-FEC15EB5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17" b="13185"/>
          <a:stretch/>
        </p:blipFill>
        <p:spPr>
          <a:xfrm>
            <a:off x="0" y="152400"/>
            <a:ext cx="8117840" cy="59537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5B8FAB-E20E-FEAE-44E5-83B3884E0318}"/>
              </a:ext>
            </a:extLst>
          </p:cNvPr>
          <p:cNvSpPr/>
          <p:nvPr/>
        </p:nvSpPr>
        <p:spPr>
          <a:xfrm>
            <a:off x="8504392" y="795243"/>
            <a:ext cx="3503073" cy="4668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У разі, якщо </a:t>
            </a:r>
            <a:r>
              <a:rPr lang="uk-UA" i="1" noProof="0" dirty="0"/>
              <a:t>при виборі кафедри, не зазначили для кого призначається дисципліна (</a:t>
            </a:r>
            <a:r>
              <a:rPr lang="uk-UA" i="1" dirty="0"/>
              <a:t>«Дисципліна для тих, які вивчають БЗВП» або «Дисципліна для тих, що не  вивчають БЗВП»), то це можна зробити після введення дисципліни.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Для цього необхідно вказати відповідну позначку: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1 – не вивчають БЗВП;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2 – вивчають БЗВП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0E3CEA9-EACD-09FE-CC1A-561529F5B20D}"/>
              </a:ext>
            </a:extLst>
          </p:cNvPr>
          <p:cNvSpPr/>
          <p:nvPr/>
        </p:nvSpPr>
        <p:spPr>
          <a:xfrm>
            <a:off x="6553200" y="3119120"/>
            <a:ext cx="873760" cy="6096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D77FD59-8705-AC0D-3F19-EFDD9B68D315}"/>
              </a:ext>
            </a:extLst>
          </p:cNvPr>
          <p:cNvCxnSpPr>
            <a:endCxn id="9" idx="5"/>
          </p:cNvCxnSpPr>
          <p:nvPr/>
        </p:nvCxnSpPr>
        <p:spPr>
          <a:xfrm flipH="1" flipV="1">
            <a:off x="7299001" y="3639446"/>
            <a:ext cx="1205391" cy="921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911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7350-1BF2-C33D-7FCF-16B474B15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C4FB13-B197-FF6E-0C8C-FC6577C307F2}"/>
              </a:ext>
            </a:extLst>
          </p:cNvPr>
          <p:cNvSpPr/>
          <p:nvPr/>
        </p:nvSpPr>
        <p:spPr>
          <a:xfrm>
            <a:off x="8412952" y="1154814"/>
            <a:ext cx="3503073" cy="181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Наявна технічна можливість переглянути навчальний план за курсами: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- з дисципліною «</a:t>
            </a:r>
            <a:r>
              <a:rPr lang="uk-UA" i="1" dirty="0" err="1"/>
              <a:t>Домедична</a:t>
            </a:r>
            <a:r>
              <a:rPr lang="uk-UA" i="1" dirty="0"/>
              <a:t> допомога»</a:t>
            </a:r>
            <a:endParaRPr lang="uk-UA" i="1" noProof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A5CDB9-67E0-6FF5-B8EA-5D18F4F7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67" b="13481"/>
          <a:stretch/>
        </p:blipFill>
        <p:spPr>
          <a:xfrm>
            <a:off x="0" y="0"/>
            <a:ext cx="8087360" cy="593344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D849108-950D-B0AF-BC14-8FA267273129}"/>
              </a:ext>
            </a:extLst>
          </p:cNvPr>
          <p:cNvSpPr/>
          <p:nvPr/>
        </p:nvSpPr>
        <p:spPr>
          <a:xfrm>
            <a:off x="2682240" y="1178560"/>
            <a:ext cx="711200" cy="17272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12C7AD3-BAC1-C553-7CDF-1AEC8DF591EE}"/>
              </a:ext>
            </a:extLst>
          </p:cNvPr>
          <p:cNvSpPr/>
          <p:nvPr/>
        </p:nvSpPr>
        <p:spPr>
          <a:xfrm>
            <a:off x="116958" y="2498651"/>
            <a:ext cx="1318437" cy="20201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758F109-639C-D562-7B2E-A45A01F1C76C}"/>
              </a:ext>
            </a:extLst>
          </p:cNvPr>
          <p:cNvCxnSpPr>
            <a:endCxn id="6" idx="5"/>
          </p:cNvCxnSpPr>
          <p:nvPr/>
        </p:nvCxnSpPr>
        <p:spPr>
          <a:xfrm flipH="1" flipV="1">
            <a:off x="3289287" y="1325986"/>
            <a:ext cx="5123665" cy="93874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A9A032A-F35E-29F2-F3D8-DEB87C6DD1EA}"/>
              </a:ext>
            </a:extLst>
          </p:cNvPr>
          <p:cNvCxnSpPr>
            <a:endCxn id="7" idx="6"/>
          </p:cNvCxnSpPr>
          <p:nvPr/>
        </p:nvCxnSpPr>
        <p:spPr>
          <a:xfrm flipH="1">
            <a:off x="1435395" y="2435907"/>
            <a:ext cx="6977557" cy="1637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30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282205EB-7FE5-4F8D-9943-E59A1671536F}"/>
              </a:ext>
            </a:extLst>
          </p:cNvPr>
          <p:cNvSpPr txBox="1">
            <a:spLocks/>
          </p:cNvSpPr>
          <p:nvPr/>
        </p:nvSpPr>
        <p:spPr bwMode="auto">
          <a:xfrm>
            <a:off x="11906" y="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Запровадження базової загальновійськової підготовки для здобувачів ступеня бакалавра з 01.09.2025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774D0F-ACBA-4B4B-A68F-E5F47EF68E9E}"/>
              </a:ext>
            </a:extLst>
          </p:cNvPr>
          <p:cNvSpPr/>
          <p:nvPr/>
        </p:nvSpPr>
        <p:spPr>
          <a:xfrm>
            <a:off x="301449" y="796431"/>
            <a:ext cx="1105140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Порядок проведення базової загальновійськової підготовки громадян України, які здобувають вищу освіту, та поліцейських, </a:t>
            </a:r>
            <a:r>
              <a:rPr lang="uk-UA" sz="2400" dirty="0"/>
              <a:t>затверджений постановою Кабінету Міністрів України №734 від 21 червня 2024 року</a:t>
            </a:r>
            <a:endParaRPr lang="uk-UA" sz="2400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just"/>
            <a:endParaRPr lang="uk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algn="just"/>
            <a:r>
              <a:rPr lang="uk-UA" sz="2400" dirty="0">
                <a:solidFill>
                  <a:srgbClr val="000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Базову загальновійськову підготовку (БЗВП) проходять громадяни України чоловічої статі, які навчаються за денною або дуальною формою здобуття освіти.</a:t>
            </a:r>
          </a:p>
          <a:p>
            <a:pPr algn="just"/>
            <a:r>
              <a:rPr lang="uk-UA" sz="2400" dirty="0">
                <a:solidFill>
                  <a:srgbClr val="000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Від проходження БЗВП звільняються ті з них, які:</a:t>
            </a:r>
          </a:p>
          <a:p>
            <a:pPr marL="342900" indent="-342900" algn="just">
              <a:buFontTx/>
              <a:buChar char="-"/>
            </a:pPr>
            <a:r>
              <a:rPr lang="uk-UA" sz="2400" dirty="0">
                <a:solidFill>
                  <a:srgbClr val="000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визнані за станом здоров’я непридатними до військової служби;</a:t>
            </a:r>
          </a:p>
          <a:p>
            <a:pPr marL="342900" indent="-342900" algn="just">
              <a:buFontTx/>
              <a:buChar char="-"/>
            </a:pPr>
            <a:r>
              <a:rPr lang="uk-UA" sz="2400" dirty="0">
                <a:solidFill>
                  <a:srgbClr val="000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до набуття громадянства України пройшли військову службу в інших державах;</a:t>
            </a:r>
          </a:p>
          <a:p>
            <a:pPr marL="342900" indent="-342900" algn="just">
              <a:buFontTx/>
              <a:buChar char="-"/>
            </a:pPr>
            <a:r>
              <a:rPr lang="uk-UA" sz="2400" dirty="0">
                <a:solidFill>
                  <a:srgbClr val="000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проходили військову службу;</a:t>
            </a:r>
          </a:p>
          <a:p>
            <a:pPr marL="342900" indent="-342900" algn="just">
              <a:buFontTx/>
              <a:buChar char="-"/>
            </a:pPr>
            <a:r>
              <a:rPr lang="uk-UA" sz="2400" dirty="0">
                <a:solidFill>
                  <a:srgbClr val="000000"/>
                </a:solidFill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мають сертифікат про проходження базової підготовки на здобуття військово-облікової спеціальності.</a:t>
            </a:r>
          </a:p>
          <a:p>
            <a:pPr algn="just"/>
            <a:endParaRPr lang="uk-UA" sz="2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14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7D0D9-9069-C62A-BE90-451522236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7086B4-D5D2-40A9-A308-2D4F2CDA197A}"/>
              </a:ext>
            </a:extLst>
          </p:cNvPr>
          <p:cNvSpPr/>
          <p:nvPr/>
        </p:nvSpPr>
        <p:spPr>
          <a:xfrm>
            <a:off x="8502267" y="1080386"/>
            <a:ext cx="3503073" cy="213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Наявна технічна можливість переглянути навчальний план за курсами: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dirty="0"/>
              <a:t>- з дисципліною «Базова загальновійськова підготовка (теоретична підготовка)»</a:t>
            </a:r>
            <a:endParaRPr lang="uk-UA" i="1" noProof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EAF281-BC7A-7E39-0ED8-7DDA46DB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67" b="13333"/>
          <a:stretch/>
        </p:blipFill>
        <p:spPr>
          <a:xfrm>
            <a:off x="0" y="0"/>
            <a:ext cx="8087360" cy="59436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9B863B0-5B8F-CFD8-F2DD-EE4FCD323F0A}"/>
              </a:ext>
            </a:extLst>
          </p:cNvPr>
          <p:cNvSpPr/>
          <p:nvPr/>
        </p:nvSpPr>
        <p:spPr>
          <a:xfrm>
            <a:off x="186660" y="2529840"/>
            <a:ext cx="1625600" cy="27432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FCD4171-681E-575D-FA15-52D4C38193C0}"/>
              </a:ext>
            </a:extLst>
          </p:cNvPr>
          <p:cNvSpPr/>
          <p:nvPr/>
        </p:nvSpPr>
        <p:spPr>
          <a:xfrm>
            <a:off x="3413760" y="1154814"/>
            <a:ext cx="934720" cy="18630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EA5814C-B7D0-AD33-C0A7-0E0AE19C1E5E}"/>
              </a:ext>
            </a:extLst>
          </p:cNvPr>
          <p:cNvCxnSpPr>
            <a:endCxn id="11" idx="5"/>
          </p:cNvCxnSpPr>
          <p:nvPr/>
        </p:nvCxnSpPr>
        <p:spPr>
          <a:xfrm flipH="1" flipV="1">
            <a:off x="4211593" y="1313836"/>
            <a:ext cx="4220026" cy="10146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107802E-9D32-49EF-77C9-C2D768B1B4E4}"/>
              </a:ext>
            </a:extLst>
          </p:cNvPr>
          <p:cNvCxnSpPr/>
          <p:nvPr/>
        </p:nvCxnSpPr>
        <p:spPr>
          <a:xfrm flipH="1">
            <a:off x="1812260" y="2529840"/>
            <a:ext cx="6690007" cy="13716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487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AF5D0-8B42-8D96-32D6-2C18A8E0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9A09866-BCBF-07BC-0376-C1B1B52F3BA1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Внесення змін в освітні програми та навчальні плани за першим (бакалаврським) рівнем вищої освіти для здобувачів вступу 2024 року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25A05-6C64-6865-00DE-9E8F1AAE69AF}"/>
              </a:ext>
            </a:extLst>
          </p:cNvPr>
          <p:cNvSpPr txBox="1"/>
          <p:nvPr/>
        </p:nvSpPr>
        <p:spPr>
          <a:xfrm>
            <a:off x="398780" y="847391"/>
            <a:ext cx="11478260" cy="619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>
                <a:solidFill>
                  <a:srgbClr val="FF0000"/>
                </a:solidFill>
              </a:rPr>
              <a:t>Внесення змін в освітні програми та навчальні плани за першим (бакалаврським) рівнем вищої освіти для здобувачів вступу 2024 року здійснювати за наказом ректора від 03.04.2025  №53 «Щодо внесення змін в освітні програми та навчальні плани підготовки бакалаврів вступу 2024 року»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 err="1"/>
              <a:t>Внести</a:t>
            </a:r>
            <a:r>
              <a:rPr lang="uk-UA" sz="2400" dirty="0"/>
              <a:t> зміни в освітні програми підготовки бакалаврів вступу 2024 року та навчальні плани очної (денної) і заочної форм здобуття вищої освіти: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/>
              <a:t>- додати до освітніх програм базову загальновійськову підготовку як окрему обов’язкову навчальну дисципліну циклу загальної підготовки відповідно до вимог статті 101 Закону України «Про військовий обов’язок і військову службу» та «Порядку проведення базової загальновійськової підготовки громадян України, які здобувають вищу освіту, та поліцейських», що затверджений постановою Кабінету Міністрів України від 21.06.2024 № 734;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56963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74A7-0425-7D13-4BFD-A72665E2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E5B4AD1-8CC0-F640-8CCE-DB5B2E229AD0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Внесення змін в освітні програми та навчальні плани за першим (бакалаврським) рівнем вищої освіти для здобувачів вступу 2024 року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54B09-F79D-9492-7C4C-D174B2A99CF3}"/>
              </a:ext>
            </a:extLst>
          </p:cNvPr>
          <p:cNvSpPr txBox="1"/>
          <p:nvPr/>
        </p:nvSpPr>
        <p:spPr>
          <a:xfrm>
            <a:off x="356870" y="654351"/>
            <a:ext cx="11478260" cy="850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ru-RU" sz="2400" dirty="0" err="1"/>
              <a:t>доповнити</a:t>
            </a:r>
            <a:r>
              <a:rPr lang="ru-RU" sz="2400" dirty="0"/>
              <a:t> </a:t>
            </a:r>
            <a:r>
              <a:rPr lang="ru-RU" sz="2400" dirty="0" err="1"/>
              <a:t>підрозділ</a:t>
            </a:r>
            <a:r>
              <a:rPr lang="ru-RU" sz="2400" dirty="0"/>
              <a:t> 2.1 «</a:t>
            </a:r>
            <a:r>
              <a:rPr lang="ru-RU" sz="2400" dirty="0" err="1"/>
              <a:t>Загальні</a:t>
            </a:r>
            <a:r>
              <a:rPr lang="ru-RU" sz="2400" dirty="0"/>
              <a:t> </a:t>
            </a:r>
            <a:r>
              <a:rPr lang="ru-RU" sz="2400" dirty="0" err="1"/>
              <a:t>компетентності</a:t>
            </a:r>
            <a:r>
              <a:rPr lang="ru-RU" sz="2400" dirty="0"/>
              <a:t>» </a:t>
            </a:r>
            <a:r>
              <a:rPr lang="ru-RU" sz="2400" dirty="0" err="1"/>
              <a:t>освітніх</a:t>
            </a:r>
            <a:r>
              <a:rPr lang="ru-RU" sz="2400" dirty="0"/>
              <a:t> </a:t>
            </a:r>
            <a:r>
              <a:rPr lang="ru-RU" sz="2400" dirty="0" err="1"/>
              <a:t>програм</a:t>
            </a:r>
            <a:r>
              <a:rPr lang="ru-RU" sz="2400" dirty="0"/>
              <a:t> </a:t>
            </a:r>
            <a:r>
              <a:rPr lang="ru-RU" sz="2400" dirty="0" err="1"/>
              <a:t>окремим</a:t>
            </a:r>
            <a:r>
              <a:rPr lang="ru-RU" sz="2400" dirty="0"/>
              <a:t> пунктом такого </a:t>
            </a:r>
            <a:r>
              <a:rPr lang="ru-RU" sz="2400" dirty="0" err="1"/>
              <a:t>змісту</a:t>
            </a:r>
            <a:r>
              <a:rPr lang="ru-RU" sz="2400" dirty="0"/>
              <a:t>: «</a:t>
            </a:r>
            <a:r>
              <a:rPr lang="ru-RU" sz="2400" dirty="0" err="1"/>
              <a:t>Здатність</a:t>
            </a:r>
            <a:r>
              <a:rPr lang="ru-RU" sz="2400" dirty="0"/>
              <a:t> </a:t>
            </a:r>
            <a:r>
              <a:rPr lang="ru-RU" sz="2400" dirty="0" err="1"/>
              <a:t>захищати</a:t>
            </a:r>
            <a:r>
              <a:rPr lang="ru-RU" sz="2400" dirty="0"/>
              <a:t> </a:t>
            </a:r>
            <a:r>
              <a:rPr lang="ru-RU" sz="2400" dirty="0" err="1"/>
              <a:t>Батьківщину</a:t>
            </a:r>
            <a:r>
              <a:rPr lang="ru-RU" sz="2400" dirty="0"/>
              <a:t>»;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uk-UA" sz="2400" dirty="0"/>
              <a:t>доповнити розділ 3 «Нормативний зміст підготовки, сформульований у термінах результатів навчання» освітніх програм окремим пунктом такого змісту: «Опанування базовими загальновійськовими знаннями, практичними вміннями і навичками, необхідними для виконання конституційного обов’язку щодо захисту Вітчизни, незалежності та територіальної цілісності України»; 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uk-UA" sz="2400" dirty="0"/>
              <a:t>включити до навчальних планів нормативного терміну навчання очної (денної) та дуальної форм здобуття освіти обов’язкову навчальну дисципліну циклу загальної підготовки «Базова загальновійськова підготовка (теоретична підготовка)» (далі – БЗВП) обсягом 3 кредити ЄКТС на другому курсі навчання у весняному семестрі (7, 8 чверті);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endParaRPr lang="uk-UA" sz="2400" dirty="0"/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endParaRPr lang="ru-RU" sz="2400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uk-UA" sz="2400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044242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F4189-B526-EAD0-31E5-AA9695CA4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1DF3243-74B6-4724-82BF-AE13ADF4DEC6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Внесення змін в освітні програми та навчальні плани за першим (бакалаврським) рівнем вищої освіти для здобувачів вступу 2024 року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D3EAB-E8F6-C5F7-0A8E-D5358E76F68F}"/>
              </a:ext>
            </a:extLst>
          </p:cNvPr>
          <p:cNvSpPr txBox="1"/>
          <p:nvPr/>
        </p:nvSpPr>
        <p:spPr>
          <a:xfrm>
            <a:off x="356870" y="847391"/>
            <a:ext cx="11478260" cy="554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ru-RU" sz="2400" dirty="0" err="1"/>
              <a:t>запланувати</a:t>
            </a:r>
            <a:r>
              <a:rPr lang="ru-RU" sz="2400" dirty="0"/>
              <a:t> для </a:t>
            </a:r>
            <a:r>
              <a:rPr lang="ru-RU" sz="2400" dirty="0" err="1"/>
              <a:t>здобувачів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не </a:t>
            </a:r>
            <a:r>
              <a:rPr lang="ru-RU" sz="2400" dirty="0" err="1"/>
              <a:t>вивчають</a:t>
            </a:r>
            <a:r>
              <a:rPr lang="ru-RU" sz="2400" dirty="0"/>
              <a:t> БЗВП, </a:t>
            </a:r>
            <a:r>
              <a:rPr lang="ru-RU" sz="2400" dirty="0" err="1"/>
              <a:t>дисципліну</a:t>
            </a:r>
            <a:r>
              <a:rPr lang="ru-RU" sz="2400" dirty="0"/>
              <a:t> «</a:t>
            </a:r>
            <a:r>
              <a:rPr lang="ru-RU" sz="2400" dirty="0" err="1"/>
              <a:t>Домедична</a:t>
            </a:r>
            <a:r>
              <a:rPr lang="ru-RU" sz="2400" dirty="0"/>
              <a:t> </a:t>
            </a:r>
            <a:r>
              <a:rPr lang="ru-RU" sz="2400" dirty="0" err="1"/>
              <a:t>допомога</a:t>
            </a:r>
            <a:r>
              <a:rPr lang="ru-RU" sz="2400" dirty="0"/>
              <a:t>»;</a:t>
            </a:r>
            <a:endParaRPr lang="uk-UA" sz="2400" dirty="0"/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r>
              <a:rPr lang="uk-UA" sz="2400" dirty="0"/>
              <a:t>в освітніх програмах та навчальних планах нормативного терміну навчання очної (денної) і заочної форм здобуття вищої освіти на першому курсі для дисципліни «Фізична культура і спорт» змінити загальний обсяг з 6 кредитів ЄКТС на 3 кредити ЄКТС, на другому курсі зазначену дисципліну вилучити.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</a:rPr>
              <a:t>УВАГА!!!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b="1" dirty="0"/>
              <a:t>Навчальні плани бакалаврів вступу 2024 року скороченого терміну навчання </a:t>
            </a:r>
            <a:r>
              <a:rPr lang="uk-UA" sz="2400" dirty="0"/>
              <a:t>очної (денної) і заочної форм здобуття вищої освіти </a:t>
            </a:r>
            <a:r>
              <a:rPr lang="uk-UA" sz="2400" dirty="0">
                <a:solidFill>
                  <a:srgbClr val="FF0000"/>
                </a:solidFill>
              </a:rPr>
              <a:t>НЕ ЗМІНЮЄМО!!!</a:t>
            </a:r>
            <a:endParaRPr lang="uk-UA" sz="2400" b="1" dirty="0">
              <a:solidFill>
                <a:srgbClr val="FF0000"/>
              </a:solidFill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4623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5E9D-27EF-7B8B-8C9F-2AC57C12F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073511-B2E9-9766-FE53-122DDFE26DB1}"/>
              </a:ext>
            </a:extLst>
          </p:cNvPr>
          <p:cNvSpPr txBox="1"/>
          <p:nvPr/>
        </p:nvSpPr>
        <p:spPr>
          <a:xfrm>
            <a:off x="-7112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Обов’язкові навчальні дисципліни БЗВП та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для бакалаврів вступу 2024 року денної та заочної форм здобуття вищої освіти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F0617-271D-83F7-A006-7DA5A6F0C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94"/>
          <a:stretch/>
        </p:blipFill>
        <p:spPr>
          <a:xfrm>
            <a:off x="869439" y="770147"/>
            <a:ext cx="9381295" cy="5455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BFD1E8-A2FE-55E8-398F-356C1EABEEF1}"/>
              </a:ext>
            </a:extLst>
          </p:cNvPr>
          <p:cNvSpPr txBox="1"/>
          <p:nvPr/>
        </p:nvSpPr>
        <p:spPr>
          <a:xfrm>
            <a:off x="10250734" y="4613282"/>
            <a:ext cx="1960644" cy="14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Примітки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*‒ 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БЗВП.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37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69D16-E8E3-FB75-ADBC-693F7810E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35C80-062D-7AC7-F4E4-A13CDE076094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Внесення дисциплін БЗВП та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 в навчальний план за денною формою здобуття вищої освіти в ІАС «Деканат» (2024 рік вступу)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4940C7-A4F5-4AD6-D185-CAA4B2D6E48E}"/>
              </a:ext>
            </a:extLst>
          </p:cNvPr>
          <p:cNvSpPr/>
          <p:nvPr/>
        </p:nvSpPr>
        <p:spPr>
          <a:xfrm>
            <a:off x="186660" y="712472"/>
            <a:ext cx="1177166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>
                <a:solidFill>
                  <a:srgbClr val="FF0000"/>
                </a:solidFill>
              </a:rPr>
              <a:t>Необхідно видалити річний навчальний план на перший курс (2024/2025 навчальний рік)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25AC2B-EF35-7F78-1851-5D15C80B5232}"/>
              </a:ext>
            </a:extLst>
          </p:cNvPr>
          <p:cNvSpPr/>
          <p:nvPr/>
        </p:nvSpPr>
        <p:spPr>
          <a:xfrm>
            <a:off x="8375147" y="1120082"/>
            <a:ext cx="3503073" cy="498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i="1" noProof="0" dirty="0"/>
              <a:t>При формі виводу навчального плану «Загальна»: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uk-UA" i="1" noProof="0" dirty="0"/>
              <a:t>вказати загальний час на засвоєння дисципліни «Фізична культура і спорт»  90 годин (було 180 годин); 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uk-UA" i="1" dirty="0"/>
              <a:t>вказати підсумковий контроль 2 та 4 чверті (було 2, 4, 6, 8 чверті);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uk-UA" i="1" noProof="0" dirty="0"/>
              <a:t>залишити аудиторні години тільки на першому курсі.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325B9E-51E1-D5D1-FCF9-8BDABFD2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83" b="13185"/>
          <a:stretch/>
        </p:blipFill>
        <p:spPr>
          <a:xfrm>
            <a:off x="321151" y="1096632"/>
            <a:ext cx="7944444" cy="476504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458ED8D-06B8-C4F9-299E-EEAB4DF704A5}"/>
              </a:ext>
            </a:extLst>
          </p:cNvPr>
          <p:cNvSpPr/>
          <p:nvPr/>
        </p:nvSpPr>
        <p:spPr>
          <a:xfrm>
            <a:off x="3448849" y="3675167"/>
            <a:ext cx="193040" cy="12192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59ABA9E-97D1-8BDA-7D31-D43A0D9F4B1F}"/>
              </a:ext>
            </a:extLst>
          </p:cNvPr>
          <p:cNvSpPr/>
          <p:nvPr/>
        </p:nvSpPr>
        <p:spPr>
          <a:xfrm>
            <a:off x="4073257" y="3654595"/>
            <a:ext cx="193040" cy="12192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DA9CB950-AB25-0C3E-6F19-E74064DFD46C}"/>
              </a:ext>
            </a:extLst>
          </p:cNvPr>
          <p:cNvSpPr/>
          <p:nvPr/>
        </p:nvSpPr>
        <p:spPr>
          <a:xfrm>
            <a:off x="3965042" y="4833867"/>
            <a:ext cx="602510" cy="71238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9CBCFE2-221D-0E00-5C8C-CDA961E3CFC0}"/>
              </a:ext>
            </a:extLst>
          </p:cNvPr>
          <p:cNvCxnSpPr>
            <a:cxnSpLocks/>
          </p:cNvCxnSpPr>
          <p:nvPr/>
        </p:nvCxnSpPr>
        <p:spPr>
          <a:xfrm flipH="1">
            <a:off x="3641889" y="2567204"/>
            <a:ext cx="4997030" cy="11483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75D94EE-2AC6-98AD-1FFE-FC0F65C9711E}"/>
              </a:ext>
            </a:extLst>
          </p:cNvPr>
          <p:cNvCxnSpPr>
            <a:cxnSpLocks/>
          </p:cNvCxnSpPr>
          <p:nvPr/>
        </p:nvCxnSpPr>
        <p:spPr>
          <a:xfrm flipH="1" flipV="1">
            <a:off x="4266297" y="3736127"/>
            <a:ext cx="4363779" cy="7823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A87C210-E876-719D-23C9-F0C69B74E816}"/>
              </a:ext>
            </a:extLst>
          </p:cNvPr>
          <p:cNvCxnSpPr>
            <a:cxnSpLocks/>
          </p:cNvCxnSpPr>
          <p:nvPr/>
        </p:nvCxnSpPr>
        <p:spPr>
          <a:xfrm flipH="1" flipV="1">
            <a:off x="4547038" y="5226578"/>
            <a:ext cx="4091881" cy="3677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EA676EF-AC9C-BF10-709C-A0A375B0AA82}"/>
              </a:ext>
            </a:extLst>
          </p:cNvPr>
          <p:cNvSpPr/>
          <p:nvPr/>
        </p:nvSpPr>
        <p:spPr>
          <a:xfrm>
            <a:off x="400476" y="5861672"/>
            <a:ext cx="8229600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b="1" i="1" dirty="0">
                <a:solidFill>
                  <a:srgbClr val="FF0000"/>
                </a:solidFill>
              </a:rPr>
              <a:t>Подальші кроки щодо внесення БЗВП та дисципліни «</a:t>
            </a:r>
            <a:r>
              <a:rPr lang="uk-UA" b="1" i="1" dirty="0" err="1">
                <a:solidFill>
                  <a:srgbClr val="FF0000"/>
                </a:solidFill>
              </a:rPr>
              <a:t>Домедична</a:t>
            </a:r>
            <a:r>
              <a:rPr lang="uk-UA" b="1" i="1" dirty="0">
                <a:solidFill>
                  <a:srgbClr val="FF0000"/>
                </a:solidFill>
              </a:rPr>
              <a:t> допомога» аналогічні навчальним планам 2025 року</a:t>
            </a:r>
            <a:endParaRPr lang="uk-UA" b="1" i="1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3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CB6DB-47B4-A4DA-E127-36C3ACA3E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4DE11-F067-7226-EE74-CB1246CDF969}"/>
              </a:ext>
            </a:extLst>
          </p:cNvPr>
          <p:cNvSpPr txBox="1"/>
          <p:nvPr/>
        </p:nvSpPr>
        <p:spPr>
          <a:xfrm>
            <a:off x="233680" y="0"/>
            <a:ext cx="11480800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Внесення форми здобуття вищої освіти в освітні програми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0CDD9-6836-1B0D-EE0F-4FF1CAB8A796}"/>
              </a:ext>
            </a:extLst>
          </p:cNvPr>
          <p:cNvSpPr txBox="1"/>
          <p:nvPr/>
        </p:nvSpPr>
        <p:spPr>
          <a:xfrm>
            <a:off x="355600" y="416204"/>
            <a:ext cx="11236960" cy="615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  <a:buNone/>
            </a:pPr>
            <a:r>
              <a:rPr lang="uk-UA" sz="22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Стаття 9</a:t>
            </a:r>
            <a:r>
              <a:rPr lang="uk-UA" sz="2200" b="1" i="0" u="none" strike="noStrike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-1</a:t>
            </a:r>
            <a:r>
              <a:rPr lang="uk-UA" sz="22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uk-UA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Освітні програми</a:t>
            </a:r>
          </a:p>
          <a:p>
            <a:pPr algn="just">
              <a:spcAft>
                <a:spcPts val="750"/>
              </a:spcAft>
            </a:pPr>
            <a:r>
              <a:rPr lang="uk-UA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1. Опис освітньої програми повинен містити: назву освітньої програми; рівень вищої освіти; галузь знань; спеціальність; спеціалізацію або предметну спеціальність (за наявності); опис предметної області; цілі освітньої програми; тип освітньої програми (освітньо-професійна, </a:t>
            </a:r>
            <a:r>
              <a:rPr lang="uk-UA" sz="2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освітньо</a:t>
            </a:r>
            <a:r>
              <a:rPr lang="uk-UA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-наукова чи </a:t>
            </a:r>
            <a:r>
              <a:rPr lang="uk-UA" sz="2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освітньо</a:t>
            </a:r>
            <a:r>
              <a:rPr lang="uk-UA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-творча); тип диплома (спільний (подвійний) диплом) (за наявності); найменування партнера за узгодженою спільною освітньою програмою (за наявності); мову (мови) викладання; кількість кредитів ЄКТС, необхідних для виконання цієї програми; </a:t>
            </a:r>
            <a:r>
              <a:rPr lang="uk-UA" sz="2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форми здобуття освіти за цією освітньою програмою та розрахункові строки виконання освітньої програми за кожною з них</a:t>
            </a:r>
            <a:r>
              <a:rPr lang="uk-UA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; вимоги до освіти осіб, які можуть розпочати навчання за цією програмою (відповідно до стандартів вищої освіти); компетентності та програмні результати навчання, які дають право на присудження/присвоєння визначеної освітньою програмою освітньої або освітньої та професійної кваліфікації; форму (форми) атестації здобувачів вищої освіти; перелік обов’язкових освітніх компонентів, їх логічну послідовність; можливості працевлаштування за здобутою освітою; процедури присвоєння професійних кваліфікацій (у разі їх присвоєння).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40385" algn="l"/>
              </a:tabLst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47369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B8C8-8359-F7DE-8247-591A0BD0E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49CA8F-B3E7-357B-A04D-CC382AE989A2}"/>
              </a:ext>
            </a:extLst>
          </p:cNvPr>
          <p:cNvSpPr txBox="1"/>
          <p:nvPr/>
        </p:nvSpPr>
        <p:spPr>
          <a:xfrm>
            <a:off x="233680" y="152400"/>
            <a:ext cx="11480800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800" i="1" dirty="0">
                <a:solidFill>
                  <a:schemeClr val="accent2"/>
                </a:solidFill>
                <a:latin typeface="+mn-lt"/>
              </a:rPr>
              <a:t>Внесення форми здобуття вищої освіти в освітні програми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320EB-1A52-E297-6A42-179046DA8262}"/>
              </a:ext>
            </a:extLst>
          </p:cNvPr>
          <p:cNvSpPr txBox="1"/>
          <p:nvPr/>
        </p:nvSpPr>
        <p:spPr>
          <a:xfrm>
            <a:off x="355600" y="975004"/>
            <a:ext cx="11236960" cy="4158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40385" algn="l"/>
              </a:tabLst>
            </a:pPr>
            <a:r>
              <a:rPr lang="uk-UA" sz="2400" dirty="0"/>
              <a:t>Включити до підрозділу 1.1 «Загальна інформація» освітніх програм інформацію про форму здобуття вищої освіти відповідно до вимог статті 9</a:t>
            </a:r>
            <a:r>
              <a:rPr lang="uk-UA" sz="2400" baseline="30000" dirty="0"/>
              <a:t>1</a:t>
            </a:r>
            <a:r>
              <a:rPr lang="uk-UA" sz="2400" dirty="0"/>
              <a:t> Закону України «Про вищу освіту».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40385" algn="l"/>
              </a:tabLst>
            </a:pPr>
            <a:r>
              <a:rPr lang="uk-UA" sz="2400" dirty="0"/>
              <a:t>Основними формами здобуття вищої освіти є: інституційна (очна (денна, вечірня), заочна, дистанційна, мережева); дуальна (відповідно до статті 49 Закону України «Про вищу освіту»).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40385" algn="l"/>
              </a:tabLst>
            </a:pPr>
            <a:r>
              <a:rPr lang="uk-UA" sz="2400" dirty="0"/>
              <a:t>Форми здобуття вищої освіти визначені стандартом за відповідною спеціальністю та рівнем вищої освіти.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40385" algn="l"/>
              </a:tabLst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15362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3FAD2-AAFB-FC2B-FE85-492CB7DA4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10393A5-5B47-5F4D-49EC-F04FA9AFE450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Введення нових шифрів  академічних груп здобувачів вищої освіти вступу 2025 року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CAD0F-085D-1918-102A-4EBF6BAADFB7}"/>
              </a:ext>
            </a:extLst>
          </p:cNvPr>
          <p:cNvSpPr txBox="1"/>
          <p:nvPr/>
        </p:nvSpPr>
        <p:spPr>
          <a:xfrm>
            <a:off x="260350" y="564474"/>
            <a:ext cx="11671300" cy="133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>
                <a:solidFill>
                  <a:srgbClr val="FF0000"/>
                </a:solidFill>
              </a:rPr>
              <a:t>Нові шифри академічних груп запроваджуються, починаючи  з 2025 року, за наказом ректора від 02.04.2025  №50 «Про шифри груп здобувачів вищої освіти»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43D3B-ED3F-7E97-CA96-8DCA2BF62C37}"/>
              </a:ext>
            </a:extLst>
          </p:cNvPr>
          <p:cNvSpPr txBox="1"/>
          <p:nvPr/>
        </p:nvSpPr>
        <p:spPr>
          <a:xfrm>
            <a:off x="59214" y="1894838"/>
            <a:ext cx="12029440" cy="4080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300"/>
              </a:spcAft>
              <a:buNone/>
            </a:pPr>
            <a:r>
              <a:rPr lang="uk-UA" i="1" dirty="0"/>
              <a:t>Шифри академічних груп здобувачів вищої освіти , починаючи з 2025 року вступу, складаються із таких позначень:</a:t>
            </a:r>
          </a:p>
          <a:p>
            <a:pPr marL="342900" lvl="0" indent="-342900" algn="just">
              <a:lnSpc>
                <a:spcPct val="115000"/>
              </a:lnSpc>
              <a:spcAft>
                <a:spcPts val="300"/>
              </a:spcAft>
              <a:buFont typeface="Times New Roman" panose="02020603050405020304" pitchFamily="18" charset="0"/>
              <a:buChar char="‒"/>
              <a:tabLst>
                <a:tab pos="630555" algn="l"/>
              </a:tabLst>
            </a:pPr>
            <a:r>
              <a:rPr lang="uk-UA" b="1" i="1" dirty="0">
                <a:solidFill>
                  <a:srgbClr val="FF0000"/>
                </a:solidFill>
              </a:rPr>
              <a:t>перше позначення визначає спеціальність або освітню програму за рівнем вищої освіти</a:t>
            </a:r>
            <a:r>
              <a:rPr lang="uk-UA" i="1" dirty="0"/>
              <a:t>, що здобувається (бакалавр – без позначення, магістр – м, аспірант – а);</a:t>
            </a:r>
          </a:p>
          <a:p>
            <a:pPr marL="342900" lvl="0" indent="-342900" algn="just">
              <a:lnSpc>
                <a:spcPct val="115000"/>
              </a:lnSpc>
              <a:spcAft>
                <a:spcPts val="300"/>
              </a:spcAft>
              <a:buFont typeface="Times New Roman" panose="02020603050405020304" pitchFamily="18" charset="0"/>
              <a:buChar char="‒"/>
              <a:tabLst>
                <a:tab pos="630555" algn="l"/>
              </a:tabLst>
            </a:pPr>
            <a:r>
              <a:rPr lang="uk-UA" i="1" dirty="0"/>
              <a:t>друге позначення визначає дві останні цифри року вступу на навчання та форми здобуття вищої освіти (денна – без позначення, заочна – з, вечірня – в, дуальна – д);</a:t>
            </a:r>
          </a:p>
          <a:p>
            <a:pPr marL="342900" lvl="0" indent="-342900" algn="just">
              <a:lnSpc>
                <a:spcPct val="115000"/>
              </a:lnSpc>
              <a:spcAft>
                <a:spcPts val="300"/>
              </a:spcAft>
              <a:buFont typeface="Times New Roman" panose="02020603050405020304" pitchFamily="18" charset="0"/>
              <a:buChar char="‒"/>
              <a:tabLst>
                <a:tab pos="630555" algn="l"/>
              </a:tabLst>
            </a:pPr>
            <a:r>
              <a:rPr lang="uk-UA" i="1" dirty="0"/>
              <a:t>третє позначення визначає порядковий номер академічної групи та абревіатуру факультету/навчально-наукового інституту, якщо підготовку фахівців за спеціальністю здійснюють декілька факультетів/навчально-наукових інститутів;</a:t>
            </a:r>
          </a:p>
          <a:p>
            <a:pPr marL="342900" lvl="0" indent="-342900" algn="just">
              <a:lnSpc>
                <a:spcPct val="115000"/>
              </a:lnSpc>
              <a:spcAft>
                <a:spcPts val="300"/>
              </a:spcAft>
              <a:buFont typeface="Times New Roman" panose="02020603050405020304" pitchFamily="18" charset="0"/>
              <a:buChar char="‒"/>
              <a:tabLst>
                <a:tab pos="630555" algn="l"/>
              </a:tabLst>
            </a:pPr>
            <a:r>
              <a:rPr lang="uk-UA" i="1" dirty="0"/>
              <a:t> для бакалавра на базі ступеня «молодший бакалавр» (ОКР «молодший спеціаліст») та «фаховий молодший бакалавр» використовується позначення – </a:t>
            </a:r>
            <a:r>
              <a:rPr lang="uk-UA" i="1" dirty="0" err="1"/>
              <a:t>ск</a:t>
            </a:r>
            <a:r>
              <a:rPr lang="uk-UA" i="1" dirty="0"/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300"/>
              </a:spcAft>
              <a:buFont typeface="Times New Roman" panose="02020603050405020304" pitchFamily="18" charset="0"/>
              <a:buChar char="‒"/>
              <a:tabLst>
                <a:tab pos="630555" algn="l"/>
              </a:tabLst>
            </a:pPr>
            <a:r>
              <a:rPr lang="uk-UA" i="1" dirty="0"/>
              <a:t>для </a:t>
            </a:r>
            <a:r>
              <a:rPr lang="uk-UA" i="1" dirty="0" err="1"/>
              <a:t>освітньо</a:t>
            </a:r>
            <a:r>
              <a:rPr lang="uk-UA" i="1" dirty="0"/>
              <a:t>-наукової програми магістра використовується позначення – н.</a:t>
            </a:r>
          </a:p>
        </p:txBody>
      </p:sp>
    </p:spTree>
    <p:extLst>
      <p:ext uri="{BB962C8B-B14F-4D97-AF65-F5344CB8AC3E}">
        <p14:creationId xmlns:p14="http://schemas.microsoft.com/office/powerpoint/2010/main" val="152377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3EE6F-C44D-B89F-0181-5A365DED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A19B69E-EFEE-D915-7027-A9C4D1845594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Введення нових шифрів  академічних груп здобувачів вищої освіти вступу 2025 року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E09B27-A096-5B69-6BD5-649E36BE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14214"/>
            <a:ext cx="11510596" cy="50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0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</a:t>
            </a:r>
            <a:endParaRPr lang="uk-UA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7124" y="686434"/>
            <a:ext cx="11177752" cy="610955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uk-UA" sz="24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Не проходять </a:t>
            </a:r>
            <a:r>
              <a:rPr lang="uk-UA" sz="2400" dirty="0">
                <a:latin typeface="Arial" charset="0"/>
                <a:ea typeface="+mn-ea"/>
                <a:cs typeface="+mn-cs"/>
              </a:rPr>
              <a:t>базову загальновійськову підготовку:</a:t>
            </a:r>
          </a:p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uk-UA" sz="2400" dirty="0">
                <a:latin typeface="Arial" charset="0"/>
                <a:ea typeface="+mn-ea"/>
                <a:cs typeface="+mn-cs"/>
              </a:rPr>
              <a:t>здобувачі вищої освіти, які здобувають освіту за іншими (крім денної та дуальної) форми здобуття освіти, включаючи поєднані;</a:t>
            </a:r>
          </a:p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uk-UA" sz="2400" dirty="0">
                <a:latin typeface="Arial" charset="0"/>
                <a:ea typeface="+mn-ea"/>
                <a:cs typeface="+mn-cs"/>
              </a:rPr>
              <a:t>здобувачі вищої освіти – іноземні громадяни.</a:t>
            </a:r>
          </a:p>
          <a:p>
            <a:pPr algn="just">
              <a:lnSpc>
                <a:spcPct val="110000"/>
              </a:lnSpc>
            </a:pPr>
            <a:r>
              <a:rPr lang="uk-UA" sz="24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Постійне перебування </a:t>
            </a:r>
            <a:r>
              <a:rPr lang="uk-UA" sz="2400" dirty="0">
                <a:latin typeface="Arial" charset="0"/>
                <a:ea typeface="+mn-ea"/>
                <a:cs typeface="+mn-cs"/>
              </a:rPr>
              <a:t>здобувача вищої освіти </a:t>
            </a:r>
            <a:r>
              <a:rPr lang="uk-UA" sz="24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на тимчасово окупованій території</a:t>
            </a:r>
            <a:r>
              <a:rPr lang="uk-UA" sz="2400" dirty="0">
                <a:latin typeface="Arial" charset="0"/>
                <a:ea typeface="+mn-ea"/>
                <a:cs typeface="+mn-cs"/>
              </a:rPr>
              <a:t> є підставою </a:t>
            </a:r>
            <a:r>
              <a:rPr lang="uk-UA" sz="24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для перенесення БЗВП </a:t>
            </a:r>
            <a:r>
              <a:rPr lang="uk-UA" sz="2400" dirty="0">
                <a:latin typeface="Arial" charset="0"/>
                <a:ea typeface="+mn-ea"/>
                <a:cs typeface="+mn-cs"/>
              </a:rPr>
              <a:t>на наступний рік навчання.</a:t>
            </a:r>
          </a:p>
          <a:p>
            <a:pPr algn="just">
              <a:lnSpc>
                <a:spcPct val="110000"/>
              </a:lnSpc>
            </a:pPr>
            <a:r>
              <a:rPr lang="uk-UA" sz="2400" dirty="0">
                <a:latin typeface="Arial" charset="0"/>
                <a:ea typeface="+mn-ea"/>
                <a:cs typeface="+mn-cs"/>
              </a:rPr>
              <a:t>Рішення про звільнення здобувачів вищої освіти від проходження БЗВП/перенесення проходження БЗВП на наступний рік навчання приймають керівники ЗВО на підставі особистих заяв та підтвердних документів.</a:t>
            </a:r>
          </a:p>
          <a:p>
            <a:pPr algn="just">
              <a:lnSpc>
                <a:spcPct val="110000"/>
              </a:lnSpc>
            </a:pPr>
            <a:r>
              <a:rPr lang="uk-UA" sz="2400" dirty="0">
                <a:latin typeface="Arial" charset="0"/>
                <a:ea typeface="+mn-ea"/>
                <a:cs typeface="+mn-cs"/>
              </a:rPr>
              <a:t>Здобувачів вищої освіти </a:t>
            </a:r>
            <a:r>
              <a:rPr lang="uk-UA" sz="24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жіночої статі </a:t>
            </a:r>
            <a:r>
              <a:rPr lang="uk-UA" sz="2400" dirty="0">
                <a:latin typeface="Arial" charset="0"/>
                <a:ea typeface="+mn-ea"/>
                <a:cs typeface="+mn-cs"/>
              </a:rPr>
              <a:t>– громадянки України, які здобувають освіту за денною або дуальною формою здобуття освіти </a:t>
            </a:r>
            <a:r>
              <a:rPr lang="uk-UA" sz="24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можуть проходити БЗВП добровільно на підстав особистої заяви, поданої до ЗВО</a:t>
            </a:r>
            <a:r>
              <a:rPr lang="uk-UA" sz="2400" dirty="0">
                <a:latin typeface="Arial" charset="0"/>
                <a:ea typeface="+mn-ea"/>
                <a:cs typeface="+mn-cs"/>
              </a:rPr>
              <a:t>.</a:t>
            </a:r>
          </a:p>
          <a:p>
            <a:pPr algn="just">
              <a:lnSpc>
                <a:spcPct val="110000"/>
              </a:lnSpc>
            </a:pPr>
            <a:endParaRPr lang="uk-UA" sz="2400" dirty="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46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492619" y="1930498"/>
            <a:ext cx="11699381" cy="26973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i="1" dirty="0">
                <a:solidFill>
                  <a:schemeClr val="accent2"/>
                </a:solidFill>
              </a:rPr>
              <a:t>ВСЕ БУДЕ УКРАЇНА!!!</a:t>
            </a:r>
          </a:p>
          <a:p>
            <a:pPr algn="ctr"/>
            <a:r>
              <a:rPr lang="uk-UA" b="0" i="1" dirty="0">
                <a:solidFill>
                  <a:schemeClr val="accent2"/>
                </a:solidFill>
              </a:rPr>
              <a:t>Хай Вам щастить! </a:t>
            </a:r>
          </a:p>
          <a:p>
            <a:pPr algn="ctr"/>
            <a:endParaRPr lang="uk-UA" b="0" i="1" dirty="0">
              <a:solidFill>
                <a:schemeClr val="accent2"/>
              </a:solidFill>
            </a:endParaRPr>
          </a:p>
          <a:p>
            <a:pPr algn="ctr"/>
            <a:r>
              <a:rPr lang="uk-UA" b="0" i="1" dirty="0">
                <a:solidFill>
                  <a:schemeClr val="accent2"/>
                </a:solidFill>
              </a:rPr>
              <a:t>Із запитаннями та побажаннями просимо звертатися  </a:t>
            </a:r>
          </a:p>
          <a:p>
            <a:pPr algn="ctr"/>
            <a:r>
              <a:rPr lang="uk-UA" b="0" i="1" dirty="0">
                <a:solidFill>
                  <a:schemeClr val="accent2"/>
                </a:solidFill>
              </a:rPr>
              <a:t>до  навчально-методичного відділу</a:t>
            </a:r>
            <a:endParaRPr lang="ru-RU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4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774D0F-ACBA-4B4B-A68F-E5F47EF68E9E}"/>
              </a:ext>
            </a:extLst>
          </p:cNvPr>
          <p:cNvSpPr/>
          <p:nvPr/>
        </p:nvSpPr>
        <p:spPr>
          <a:xfrm>
            <a:off x="570298" y="487025"/>
            <a:ext cx="110514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Теоретичну підготовку БЗВП проходять здобувачі вищої освіти </a:t>
            </a:r>
            <a:r>
              <a:rPr lang="uk-UA" sz="2400" dirty="0">
                <a:solidFill>
                  <a:srgbClr val="FF0000"/>
                </a:solidFill>
              </a:rPr>
              <a:t>на основі повної загальної середньої освіти на другому році навчання.</a:t>
            </a:r>
          </a:p>
          <a:p>
            <a:pPr algn="just"/>
            <a:endParaRPr lang="uk-UA" sz="2400" dirty="0">
              <a:solidFill>
                <a:srgbClr val="FF0000"/>
              </a:solidFill>
            </a:endParaRPr>
          </a:p>
          <a:p>
            <a:pPr algn="just"/>
            <a:r>
              <a:rPr lang="uk-UA" sz="2400" dirty="0"/>
              <a:t>Здобувачі вищої освіти на основі освітньо-кваліфікаційного рівня молодшого спеціаліста, освітньо-професійного ступеня фахового молодшого бакалавра та освітнього ступеня молодшого бакалавра </a:t>
            </a:r>
            <a:r>
              <a:rPr lang="uk-UA" sz="2400" dirty="0">
                <a:solidFill>
                  <a:srgbClr val="FF0000"/>
                </a:solidFill>
              </a:rPr>
              <a:t>(НРК5) </a:t>
            </a:r>
            <a:r>
              <a:rPr lang="uk-UA" sz="2400" dirty="0"/>
              <a:t>проходять БЗВП </a:t>
            </a:r>
            <a:r>
              <a:rPr lang="uk-UA" sz="2400" dirty="0">
                <a:solidFill>
                  <a:srgbClr val="FF0000"/>
                </a:solidFill>
              </a:rPr>
              <a:t>на першому році навчання при вступі зі скороченим строком навчання або на другому році навчання при вступі без скороченого строку навчання.</a:t>
            </a:r>
          </a:p>
          <a:p>
            <a:pPr algn="just"/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75511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021F-4FF5-B32E-583D-8B8230D09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E044F6-CCF6-BCCD-0AAC-40A809C0334B}"/>
              </a:ext>
            </a:extLst>
          </p:cNvPr>
          <p:cNvSpPr/>
          <p:nvPr/>
        </p:nvSpPr>
        <p:spPr>
          <a:xfrm>
            <a:off x="570298" y="487025"/>
            <a:ext cx="110514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Теоретичну підготовку БЗВП проходять здобувачі вищої освіти </a:t>
            </a:r>
            <a:r>
              <a:rPr lang="uk-UA" sz="2400" dirty="0">
                <a:solidFill>
                  <a:srgbClr val="FF0000"/>
                </a:solidFill>
              </a:rPr>
              <a:t>на основі повної загальної середньої освіти на другому році навчання.</a:t>
            </a:r>
          </a:p>
          <a:p>
            <a:pPr algn="just"/>
            <a:endParaRPr lang="uk-UA" sz="2400" dirty="0">
              <a:solidFill>
                <a:srgbClr val="FF0000"/>
              </a:solidFill>
            </a:endParaRPr>
          </a:p>
          <a:p>
            <a:pPr algn="just"/>
            <a:r>
              <a:rPr lang="uk-UA" sz="2400" dirty="0"/>
              <a:t>Здобувачі вищої освіти на основі освітньо-кваліфікаційного рівня молодшого спеціаліста, освітньо-професійного ступеня фахового молодшого бакалавра та освітнього ступеня молодшого бакалавра </a:t>
            </a:r>
            <a:r>
              <a:rPr lang="uk-UA" sz="2400" dirty="0">
                <a:solidFill>
                  <a:srgbClr val="FF0000"/>
                </a:solidFill>
              </a:rPr>
              <a:t>(НРК5) </a:t>
            </a:r>
            <a:r>
              <a:rPr lang="uk-UA" sz="2400" dirty="0"/>
              <a:t>проходять БЗВП </a:t>
            </a:r>
            <a:r>
              <a:rPr lang="uk-UA" sz="2400" dirty="0">
                <a:solidFill>
                  <a:srgbClr val="FF0000"/>
                </a:solidFill>
              </a:rPr>
              <a:t>на першому році навчання при вступі зі скороченим строком навчання або на другому році навчання при вступі без скороченого строку навчання.</a:t>
            </a:r>
          </a:p>
          <a:p>
            <a:pPr algn="just"/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741866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54E6-362A-0BAA-A72E-856297C00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ECB32F-D9F9-C193-8156-2035587AA031}"/>
              </a:ext>
            </a:extLst>
          </p:cNvPr>
          <p:cNvSpPr/>
          <p:nvPr/>
        </p:nvSpPr>
        <p:spPr>
          <a:xfrm>
            <a:off x="246714" y="710545"/>
            <a:ext cx="11698571" cy="639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>
                <a:solidFill>
                  <a:srgbClr val="FF0000"/>
                </a:solidFill>
              </a:rPr>
              <a:t>Формування освітніх програм та навчальних планів за першим (бакалаврським) рівнем вищої освіти для здобувачів вступу 2025 року здійснювати за наказом ректора від 02.04.2025 № 51 «Про підготовку до 2025/2026 навчального року»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>
                <a:solidFill>
                  <a:srgbClr val="FF0000"/>
                </a:solidFill>
              </a:rPr>
              <a:t>БЗВП</a:t>
            </a:r>
            <a:r>
              <a:rPr lang="uk-UA" sz="2400" dirty="0"/>
              <a:t> включати до освітніх програм за першим (бакалаврським) рівнем вищої освіти </a:t>
            </a:r>
            <a:r>
              <a:rPr lang="uk-UA" sz="2400" dirty="0">
                <a:solidFill>
                  <a:srgbClr val="FF0000"/>
                </a:solidFill>
              </a:rPr>
              <a:t>як окрему обов’язкову навчальну дисципліну циклу загальної підготовки </a:t>
            </a:r>
            <a:r>
              <a:rPr lang="uk-UA" sz="2400" dirty="0"/>
              <a:t>відповідно до вимог статті 101 Закону України «Про військовий обов’язок і військову службу» та «Порядку проведення базової загальновійськової підготовки громадян України, які здобувають вищу освіту, та поліцейських», що затверджений постановою Кабінету Міністрів України від 21.06.2024 №734.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ru-RU" sz="2400" dirty="0"/>
              <a:t>Для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вищої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, </a:t>
            </a:r>
            <a:r>
              <a:rPr lang="ru-RU" sz="2400" dirty="0" err="1">
                <a:solidFill>
                  <a:srgbClr val="FF0000"/>
                </a:solidFill>
              </a:rPr>
              <a:t>які</a:t>
            </a:r>
            <a:r>
              <a:rPr lang="ru-RU" sz="2400" dirty="0">
                <a:solidFill>
                  <a:srgbClr val="FF0000"/>
                </a:solidFill>
              </a:rPr>
              <a:t> не </a:t>
            </a:r>
            <a:r>
              <a:rPr lang="ru-RU" sz="2400" dirty="0" err="1">
                <a:solidFill>
                  <a:srgbClr val="FF0000"/>
                </a:solidFill>
              </a:rPr>
              <a:t>вивчають</a:t>
            </a:r>
            <a:r>
              <a:rPr lang="ru-RU" sz="2400" dirty="0">
                <a:solidFill>
                  <a:srgbClr val="FF0000"/>
                </a:solidFill>
              </a:rPr>
              <a:t> БЗВП</a:t>
            </a:r>
            <a:r>
              <a:rPr lang="ru-RU" sz="2400" dirty="0"/>
              <a:t>, </a:t>
            </a:r>
            <a:r>
              <a:rPr lang="ru-RU" sz="2400" dirty="0" err="1"/>
              <a:t>планувати</a:t>
            </a:r>
            <a:r>
              <a:rPr lang="ru-RU" sz="2400" dirty="0"/>
              <a:t> </a:t>
            </a:r>
            <a:r>
              <a:rPr lang="ru-RU" sz="2400" dirty="0" err="1"/>
              <a:t>дисципліну</a:t>
            </a:r>
            <a:r>
              <a:rPr lang="ru-RU" sz="2400" dirty="0"/>
              <a:t> «</a:t>
            </a:r>
            <a:r>
              <a:rPr lang="ru-RU" sz="2400" dirty="0" err="1"/>
              <a:t>Домедична</a:t>
            </a:r>
            <a:r>
              <a:rPr lang="ru-RU" sz="2400" dirty="0"/>
              <a:t> </a:t>
            </a:r>
            <a:r>
              <a:rPr lang="ru-RU" sz="2400" dirty="0" err="1"/>
              <a:t>допомога</a:t>
            </a:r>
            <a:r>
              <a:rPr lang="ru-RU" sz="2400" dirty="0"/>
              <a:t>».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uk-UA" sz="2400" dirty="0"/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uk-UA" sz="2400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8688E69-8537-6599-C454-C7D1B3EE80BE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Формування освітніх програм та навчальних планів за першим (бакалаврським) рівнем вищої освіти для здобувачів вступу 2025 року </a:t>
            </a:r>
          </a:p>
        </p:txBody>
      </p:sp>
    </p:spTree>
    <p:extLst>
      <p:ext uri="{BB962C8B-B14F-4D97-AF65-F5344CB8AC3E}">
        <p14:creationId xmlns:p14="http://schemas.microsoft.com/office/powerpoint/2010/main" val="226133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E52B5-A461-8620-0678-91C1A909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0C7375-CD14-1A0E-38D9-E1DC85F7CA45}"/>
              </a:ext>
            </a:extLst>
          </p:cNvPr>
          <p:cNvSpPr/>
          <p:nvPr/>
        </p:nvSpPr>
        <p:spPr>
          <a:xfrm>
            <a:off x="149321" y="1157585"/>
            <a:ext cx="11698571" cy="408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/>
              <a:t>Підрозділ 2.1 «Загальні компетентності» освітніх програм за першим (бакалаврським) рівнем вищої освіти </a:t>
            </a:r>
            <a:r>
              <a:rPr lang="uk-UA" sz="2400" dirty="0">
                <a:solidFill>
                  <a:srgbClr val="FF0000"/>
                </a:solidFill>
              </a:rPr>
              <a:t>доповнювати окремим пунктом</a:t>
            </a:r>
            <a:r>
              <a:rPr lang="uk-UA" sz="2400" dirty="0"/>
              <a:t> такого змісту: «Здатність захищати Батьківщину».</a:t>
            </a:r>
            <a:endParaRPr lang="uk-UA" sz="2400" dirty="0">
              <a:solidFill>
                <a:srgbClr val="FF0000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uk-UA" sz="2400" dirty="0">
                <a:solidFill>
                  <a:srgbClr val="FF0000"/>
                </a:solidFill>
              </a:rPr>
              <a:t>Розділ 3</a:t>
            </a:r>
            <a:r>
              <a:rPr lang="uk-UA" sz="2400" dirty="0"/>
              <a:t> «Нормативний зміст підготовки, сформульований у термінах результатів навчання» освітніх програм за першим (бакалаврським) рівнем вищої освіти </a:t>
            </a:r>
            <a:r>
              <a:rPr lang="uk-UA" sz="2400" dirty="0">
                <a:solidFill>
                  <a:srgbClr val="FF0000"/>
                </a:solidFill>
              </a:rPr>
              <a:t>доповнювати окремим пунктом</a:t>
            </a:r>
            <a:r>
              <a:rPr lang="uk-UA" sz="2400" dirty="0"/>
              <a:t> такого змісту: «Опанування базовими загальновійськовими знаннями, практичними вміннями і навичками, необхідними для виконання конституційного обов’язку щодо захисту Вітчизни, незалежності та територіальної цілісності України». 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8EB2AD04-F806-56C9-3C73-C12A358B4D11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Формування освітніх програм та навчальних планів за першим (бакалаврським) рівнем вищої освіти для здобувачів вступу 2025 року </a:t>
            </a:r>
          </a:p>
        </p:txBody>
      </p:sp>
    </p:spTree>
    <p:extLst>
      <p:ext uri="{BB962C8B-B14F-4D97-AF65-F5344CB8AC3E}">
        <p14:creationId xmlns:p14="http://schemas.microsoft.com/office/powerpoint/2010/main" val="102802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A79FC-D99B-9BAE-34C0-3DED632D8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50B5BF-ECCE-31DD-BFAA-B35A275EE379}"/>
              </a:ext>
            </a:extLst>
          </p:cNvPr>
          <p:cNvSpPr/>
          <p:nvPr/>
        </p:nvSpPr>
        <p:spPr>
          <a:xfrm>
            <a:off x="149321" y="1157585"/>
            <a:ext cx="11698571" cy="5725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400" dirty="0"/>
              <a:t>БЗВП </a:t>
            </a:r>
            <a:r>
              <a:rPr lang="ru-RU" sz="2400" dirty="0" err="1"/>
              <a:t>включати</a:t>
            </a:r>
            <a:r>
              <a:rPr lang="ru-RU" sz="2400" dirty="0"/>
              <a:t> до </a:t>
            </a:r>
            <a:r>
              <a:rPr lang="ru-RU" sz="2400" dirty="0" err="1"/>
              <a:t>навчальних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</a:t>
            </a:r>
            <a:r>
              <a:rPr lang="ru-RU" sz="2400" dirty="0" err="1"/>
              <a:t>бакалаврів</a:t>
            </a:r>
            <a:r>
              <a:rPr lang="ru-RU" sz="2400" dirty="0"/>
              <a:t> за денною та дуальною формами </a:t>
            </a:r>
            <a:r>
              <a:rPr lang="ru-RU" sz="2400" dirty="0" err="1"/>
              <a:t>здобуття</a:t>
            </a:r>
            <a:r>
              <a:rPr lang="ru-RU" sz="2400" dirty="0"/>
              <a:t> </a:t>
            </a:r>
            <a:r>
              <a:rPr lang="ru-RU" sz="2400" dirty="0" err="1"/>
              <a:t>вищої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як </a:t>
            </a:r>
            <a:r>
              <a:rPr lang="ru-RU" sz="2400" dirty="0" err="1"/>
              <a:t>обов’язкову</a:t>
            </a:r>
            <a:r>
              <a:rPr lang="ru-RU" sz="2400" dirty="0"/>
              <a:t> </a:t>
            </a:r>
            <a:r>
              <a:rPr lang="ru-RU" sz="2400" dirty="0" err="1"/>
              <a:t>навчальну</a:t>
            </a:r>
            <a:r>
              <a:rPr lang="ru-RU" sz="2400" dirty="0"/>
              <a:t> </a:t>
            </a:r>
            <a:r>
              <a:rPr lang="ru-RU" sz="2400" dirty="0" err="1"/>
              <a:t>дисципліну</a:t>
            </a:r>
            <a:r>
              <a:rPr lang="ru-RU" sz="2400" dirty="0"/>
              <a:t> циклу </a:t>
            </a:r>
            <a:r>
              <a:rPr lang="ru-RU" sz="2400" dirty="0" err="1"/>
              <a:t>загальної</a:t>
            </a:r>
            <a:r>
              <a:rPr lang="ru-RU" sz="2400" dirty="0"/>
              <a:t> </a:t>
            </a:r>
            <a:r>
              <a:rPr lang="ru-RU" sz="2400" dirty="0" err="1"/>
              <a:t>підготовки</a:t>
            </a:r>
            <a:r>
              <a:rPr lang="ru-RU" sz="2400" dirty="0"/>
              <a:t> </a:t>
            </a:r>
            <a:r>
              <a:rPr lang="ru-RU" sz="2400" dirty="0" err="1"/>
              <a:t>обсягом</a:t>
            </a:r>
            <a:r>
              <a:rPr lang="ru-RU" sz="2400" dirty="0"/>
              <a:t> 3 </a:t>
            </a:r>
            <a:r>
              <a:rPr lang="ru-RU" sz="2400" dirty="0" err="1"/>
              <a:t>кредити</a:t>
            </a:r>
            <a:r>
              <a:rPr lang="ru-RU" sz="2400" dirty="0"/>
              <a:t> ЄКТС. </a:t>
            </a:r>
          </a:p>
          <a:p>
            <a:pPr algn="just">
              <a:buNone/>
            </a:pPr>
            <a:r>
              <a:rPr lang="ru-RU" sz="2400" dirty="0"/>
              <a:t>БЗВП у </a:t>
            </a:r>
            <a:r>
              <a:rPr lang="ru-RU" sz="2400" dirty="0" err="1"/>
              <a:t>навчальному</a:t>
            </a:r>
            <a:r>
              <a:rPr lang="ru-RU" sz="2400" dirty="0"/>
              <a:t> </a:t>
            </a:r>
            <a:r>
              <a:rPr lang="ru-RU" sz="2400" dirty="0" err="1"/>
              <a:t>плані</a:t>
            </a:r>
            <a:r>
              <a:rPr lang="ru-RU" sz="2400" dirty="0"/>
              <a:t> </a:t>
            </a:r>
            <a:r>
              <a:rPr lang="ru-RU" sz="2400" dirty="0" err="1"/>
              <a:t>запроваджувати</a:t>
            </a:r>
            <a:r>
              <a:rPr lang="ru-RU" sz="2400" dirty="0"/>
              <a:t> на другому </a:t>
            </a:r>
            <a:r>
              <a:rPr lang="ru-RU" sz="2400" dirty="0" err="1"/>
              <a:t>курсі</a:t>
            </a:r>
            <a:r>
              <a:rPr lang="ru-RU" sz="2400" dirty="0"/>
              <a:t> – для нормативного </a:t>
            </a:r>
            <a:r>
              <a:rPr lang="ru-RU" sz="2400" dirty="0" err="1"/>
              <a:t>терміну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; на </a:t>
            </a:r>
            <a:r>
              <a:rPr lang="ru-RU" sz="2400" dirty="0" err="1"/>
              <a:t>першому</a:t>
            </a:r>
            <a:r>
              <a:rPr lang="ru-RU" sz="2400" dirty="0"/>
              <a:t> </a:t>
            </a:r>
            <a:r>
              <a:rPr lang="ru-RU" sz="2400" dirty="0" err="1"/>
              <a:t>курсі</a:t>
            </a:r>
            <a:r>
              <a:rPr lang="ru-RU" sz="2400" dirty="0"/>
              <a:t> – для </a:t>
            </a:r>
            <a:r>
              <a:rPr lang="ru-RU" sz="2400" dirty="0" err="1"/>
              <a:t>скороченого</a:t>
            </a:r>
            <a:r>
              <a:rPr lang="ru-RU" sz="2400" dirty="0"/>
              <a:t> </a:t>
            </a:r>
            <a:r>
              <a:rPr lang="ru-RU" sz="2400" dirty="0" err="1"/>
              <a:t>терміну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. </a:t>
            </a:r>
          </a:p>
          <a:p>
            <a:pPr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Для </a:t>
            </a:r>
            <a:r>
              <a:rPr lang="ru-RU" sz="2400" dirty="0" err="1"/>
              <a:t>здобувачів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не </a:t>
            </a:r>
            <a:r>
              <a:rPr lang="ru-RU" sz="2400" dirty="0" err="1"/>
              <a:t>вивчають</a:t>
            </a:r>
            <a:r>
              <a:rPr lang="ru-RU" sz="2400" dirty="0"/>
              <a:t> БЗВП, </a:t>
            </a:r>
            <a:r>
              <a:rPr lang="ru-RU" sz="2400" dirty="0" err="1"/>
              <a:t>планувати</a:t>
            </a:r>
            <a:r>
              <a:rPr lang="ru-RU" sz="2400" dirty="0"/>
              <a:t> </a:t>
            </a:r>
            <a:r>
              <a:rPr lang="ru-RU" sz="2400" dirty="0" err="1"/>
              <a:t>дисципліну</a:t>
            </a:r>
            <a:r>
              <a:rPr lang="ru-RU" sz="2400" dirty="0"/>
              <a:t> «</a:t>
            </a:r>
            <a:r>
              <a:rPr lang="ru-RU" sz="2400" dirty="0" err="1"/>
              <a:t>Домедична</a:t>
            </a:r>
            <a:r>
              <a:rPr lang="ru-RU" sz="2400" dirty="0"/>
              <a:t> </a:t>
            </a:r>
            <a:r>
              <a:rPr lang="ru-RU" sz="2400" dirty="0" err="1"/>
              <a:t>допомога</a:t>
            </a:r>
            <a:r>
              <a:rPr lang="ru-RU" sz="2400" dirty="0"/>
              <a:t>».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 err="1"/>
              <a:t>Дисципліну</a:t>
            </a:r>
            <a:r>
              <a:rPr lang="ru-RU" sz="2400" dirty="0"/>
              <a:t> «</a:t>
            </a:r>
            <a:r>
              <a:rPr lang="ru-RU" sz="2400" dirty="0" err="1"/>
              <a:t>Домедична</a:t>
            </a:r>
            <a:r>
              <a:rPr lang="ru-RU" sz="2400" dirty="0"/>
              <a:t> </a:t>
            </a:r>
            <a:r>
              <a:rPr lang="ru-RU" sz="2400" dirty="0" err="1"/>
              <a:t>допомога</a:t>
            </a:r>
            <a:r>
              <a:rPr lang="ru-RU" sz="2400" dirty="0"/>
              <a:t>» </a:t>
            </a:r>
            <a:r>
              <a:rPr lang="ru-RU" sz="2400" dirty="0" err="1"/>
              <a:t>включати</a:t>
            </a:r>
            <a:r>
              <a:rPr lang="ru-RU" sz="2400" dirty="0"/>
              <a:t> до </a:t>
            </a:r>
            <a:r>
              <a:rPr lang="ru-RU" sz="2400" dirty="0" err="1"/>
              <a:t>навчальних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</a:t>
            </a:r>
            <a:r>
              <a:rPr lang="ru-RU" sz="2400" dirty="0" err="1"/>
              <a:t>бакалаврів</a:t>
            </a:r>
            <a:r>
              <a:rPr lang="ru-RU" sz="2400" dirty="0"/>
              <a:t> за заочною формою </a:t>
            </a:r>
            <a:r>
              <a:rPr lang="ru-RU" sz="2400" dirty="0" err="1"/>
              <a:t>здобуття</a:t>
            </a:r>
            <a:r>
              <a:rPr lang="ru-RU" sz="2400" dirty="0"/>
              <a:t> </a:t>
            </a:r>
            <a:r>
              <a:rPr lang="ru-RU" sz="2400" dirty="0" err="1"/>
              <a:t>вищої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як </a:t>
            </a:r>
            <a:r>
              <a:rPr lang="ru-RU" sz="2400" dirty="0" err="1"/>
              <a:t>обов’язкову</a:t>
            </a:r>
            <a:r>
              <a:rPr lang="ru-RU" sz="2400" dirty="0"/>
              <a:t> </a:t>
            </a:r>
            <a:r>
              <a:rPr lang="ru-RU" sz="2400" dirty="0" err="1"/>
              <a:t>навчальну</a:t>
            </a:r>
            <a:r>
              <a:rPr lang="ru-RU" sz="2400" dirty="0"/>
              <a:t> </a:t>
            </a:r>
            <a:r>
              <a:rPr lang="ru-RU" sz="2400" dirty="0" err="1"/>
              <a:t>дисципліну</a:t>
            </a:r>
            <a:r>
              <a:rPr lang="ru-RU" sz="2400" dirty="0"/>
              <a:t> циклу </a:t>
            </a:r>
            <a:r>
              <a:rPr lang="ru-RU" sz="2400" dirty="0" err="1"/>
              <a:t>загальної</a:t>
            </a:r>
            <a:r>
              <a:rPr lang="ru-RU" sz="2400" dirty="0"/>
              <a:t> </a:t>
            </a:r>
            <a:r>
              <a:rPr lang="ru-RU" sz="2400" dirty="0" err="1"/>
              <a:t>підготовки</a:t>
            </a:r>
            <a:r>
              <a:rPr lang="ru-RU" sz="2400" dirty="0"/>
              <a:t> </a:t>
            </a:r>
            <a:r>
              <a:rPr lang="ru-RU" sz="2400" dirty="0" err="1"/>
              <a:t>обсягом</a:t>
            </a:r>
            <a:r>
              <a:rPr lang="ru-RU" sz="2400" dirty="0"/>
              <a:t> 3 </a:t>
            </a:r>
            <a:r>
              <a:rPr lang="ru-RU" sz="2400" dirty="0" err="1"/>
              <a:t>кредити</a:t>
            </a:r>
            <a:r>
              <a:rPr lang="ru-RU" sz="2400" dirty="0"/>
              <a:t> ЄКТС.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ru-RU" sz="2400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A1D353EA-87D4-8A43-DEA3-168A292AD5F9}"/>
              </a:ext>
            </a:extLst>
          </p:cNvPr>
          <p:cNvSpPr txBox="1">
            <a:spLocks/>
          </p:cNvSpPr>
          <p:nvPr/>
        </p:nvSpPr>
        <p:spPr bwMode="auto">
          <a:xfrm>
            <a:off x="-91440" y="-71120"/>
            <a:ext cx="12180094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Формування освітніх програм та навчальних планів за першим (бакалаврським) рівнем вищої освіти для здобувачів вступу 2025 року </a:t>
            </a:r>
          </a:p>
        </p:txBody>
      </p:sp>
    </p:spTree>
    <p:extLst>
      <p:ext uri="{BB962C8B-B14F-4D97-AF65-F5344CB8AC3E}">
        <p14:creationId xmlns:p14="http://schemas.microsoft.com/office/powerpoint/2010/main" val="231898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B9972-0F93-2210-3DDC-98385E75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9040D5-A331-E219-0097-6C00861BE3C7}"/>
              </a:ext>
            </a:extLst>
          </p:cNvPr>
          <p:cNvSpPr txBox="1"/>
          <p:nvPr/>
        </p:nvSpPr>
        <p:spPr>
          <a:xfrm>
            <a:off x="233680" y="0"/>
            <a:ext cx="1148080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Обов’язкові навчальні дисципліни БЗВП та «</a:t>
            </a:r>
            <a:r>
              <a:rPr lang="uk-UA" sz="2000" i="1" dirty="0" err="1">
                <a:solidFill>
                  <a:schemeClr val="accent2"/>
                </a:solidFill>
                <a:latin typeface="+mn-lt"/>
              </a:rPr>
              <a:t>Домедична</a:t>
            </a:r>
            <a:r>
              <a:rPr lang="uk-UA" sz="2000" i="1" dirty="0">
                <a:solidFill>
                  <a:schemeClr val="accent2"/>
                </a:solidFill>
                <a:latin typeface="+mn-lt"/>
              </a:rPr>
              <a:t> допомога»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i="1" dirty="0">
                <a:solidFill>
                  <a:schemeClr val="accent2"/>
                </a:solidFill>
                <a:latin typeface="+mn-lt"/>
              </a:rPr>
              <a:t>для бакалаврів денної форми здобуття вищої освіти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93E39F-23AB-B1BC-C208-F36D33E4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70"/>
          <a:stretch/>
        </p:blipFill>
        <p:spPr>
          <a:xfrm>
            <a:off x="1771974" y="674454"/>
            <a:ext cx="8243895" cy="5859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1A8C76-4AE3-E7AD-72B6-AF395B2E0EBE}"/>
              </a:ext>
            </a:extLst>
          </p:cNvPr>
          <p:cNvSpPr txBox="1"/>
          <p:nvPr/>
        </p:nvSpPr>
        <p:spPr>
          <a:xfrm>
            <a:off x="10231356" y="4881122"/>
            <a:ext cx="1960644" cy="14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Примітки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*‒ 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БЗВП.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01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NUT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035F8E"/>
    </a:accent2>
    <a:accent3>
      <a:srgbClr val="70AD47"/>
    </a:accent3>
    <a:accent4>
      <a:srgbClr val="093864"/>
    </a:accent4>
    <a:accent5>
      <a:srgbClr val="ED7D31"/>
    </a:accent5>
    <a:accent6>
      <a:srgbClr val="FFC000"/>
    </a:accent6>
    <a:hlink>
      <a:srgbClr val="5B9BD5"/>
    </a:hlink>
    <a:folHlink>
      <a:srgbClr val="70AD4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</TotalTime>
  <Words>2160</Words>
  <Application>Microsoft Office PowerPoint</Application>
  <PresentationFormat>Широкоэкранный</PresentationFormat>
  <Paragraphs>139</Paragraphs>
  <Slides>30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Lato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Заболотна Юлія Олександрівна</cp:lastModifiedBy>
  <cp:revision>587</cp:revision>
  <cp:lastPrinted>2018-11-26T14:04:37Z</cp:lastPrinted>
  <dcterms:created xsi:type="dcterms:W3CDTF">2018-01-06T22:34:48Z</dcterms:created>
  <dcterms:modified xsi:type="dcterms:W3CDTF">2025-04-15T23:57:01Z</dcterms:modified>
</cp:coreProperties>
</file>